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4"/>
  </p:notesMasterIdLst>
  <p:handoutMasterIdLst>
    <p:handoutMasterId r:id="rId15"/>
  </p:handoutMasterIdLst>
  <p:sldIdLst>
    <p:sldId id="347" r:id="rId5"/>
    <p:sldId id="362" r:id="rId6"/>
    <p:sldId id="357" r:id="rId7"/>
    <p:sldId id="358" r:id="rId8"/>
    <p:sldId id="359" r:id="rId9"/>
    <p:sldId id="360" r:id="rId10"/>
    <p:sldId id="361" r:id="rId11"/>
    <p:sldId id="363" r:id="rId12"/>
    <p:sldId id="354"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6D73"/>
    <a:srgbClr val="5969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84"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f57c1f46999cd24cfbb9ae3a5574d494bed0d3d9414095bad65e869f48671494::" providerId="AD" clId="Web-{BCFE0B8C-8CF4-68D3-B95F-5370B5DC0D9D}"/>
    <pc:docChg chg="modSld">
      <pc:chgData name="Guest User" userId="S::urn:spo:anon#f57c1f46999cd24cfbb9ae3a5574d494bed0d3d9414095bad65e869f48671494::" providerId="AD" clId="Web-{BCFE0B8C-8CF4-68D3-B95F-5370B5DC0D9D}" dt="2020-04-23T19:03:54.134" v="1" actId="20577"/>
      <pc:docMkLst>
        <pc:docMk/>
      </pc:docMkLst>
      <pc:sldChg chg="delSp modSp">
        <pc:chgData name="Guest User" userId="S::urn:spo:anon#f57c1f46999cd24cfbb9ae3a5574d494bed0d3d9414095bad65e869f48671494::" providerId="AD" clId="Web-{BCFE0B8C-8CF4-68D3-B95F-5370B5DC0D9D}" dt="2020-04-23T19:03:54.134" v="1" actId="20577"/>
        <pc:sldMkLst>
          <pc:docMk/>
          <pc:sldMk cId="1369261351" sldId="293"/>
        </pc:sldMkLst>
        <pc:spChg chg="mod">
          <ac:chgData name="Guest User" userId="S::urn:spo:anon#f57c1f46999cd24cfbb9ae3a5574d494bed0d3d9414095bad65e869f48671494::" providerId="AD" clId="Web-{BCFE0B8C-8CF4-68D3-B95F-5370B5DC0D9D}" dt="2020-04-23T19:03:54.134" v="1" actId="20577"/>
          <ac:spMkLst>
            <pc:docMk/>
            <pc:sldMk cId="1369261351" sldId="293"/>
            <ac:spMk id="4" creationId="{0CA2E80D-F3EC-4A5F-8E65-56FEA206EE0F}"/>
          </ac:spMkLst>
        </pc:spChg>
        <pc:picChg chg="del">
          <ac:chgData name="Guest User" userId="S::urn:spo:anon#f57c1f46999cd24cfbb9ae3a5574d494bed0d3d9414095bad65e869f48671494::" providerId="AD" clId="Web-{BCFE0B8C-8CF4-68D3-B95F-5370B5DC0D9D}" dt="2020-04-23T19:03:46.805" v="0"/>
          <ac:picMkLst>
            <pc:docMk/>
            <pc:sldMk cId="1369261351" sldId="293"/>
            <ac:picMk id="8" creationId="{21A49624-D028-4B3C-B06B-C0892E6973B0}"/>
          </ac:picMkLst>
        </pc:picChg>
      </pc:sldChg>
    </pc:docChg>
  </pc:docChgLst>
  <pc:docChgLst>
    <pc:chgData name="Panda Smith" userId="41bc0675-80ff-45ab-b397-5d84864d7995" providerId="ADAL" clId="{2B52E75F-5CB4-43A8-B8BB-BB69E167B550}"/>
    <pc:docChg chg="custSel modSld">
      <pc:chgData name="Panda Smith" userId="41bc0675-80ff-45ab-b397-5d84864d7995" providerId="ADAL" clId="{2B52E75F-5CB4-43A8-B8BB-BB69E167B550}" dt="2020-04-23T22:13:48.464" v="27" actId="20577"/>
      <pc:docMkLst>
        <pc:docMk/>
      </pc:docMkLst>
      <pc:sldChg chg="modSp mod">
        <pc:chgData name="Panda Smith" userId="41bc0675-80ff-45ab-b397-5d84864d7995" providerId="ADAL" clId="{2B52E75F-5CB4-43A8-B8BB-BB69E167B550}" dt="2020-04-23T22:13:48.464" v="27" actId="20577"/>
        <pc:sldMkLst>
          <pc:docMk/>
          <pc:sldMk cId="1369261351" sldId="293"/>
        </pc:sldMkLst>
        <pc:spChg chg="mod">
          <ac:chgData name="Panda Smith" userId="41bc0675-80ff-45ab-b397-5d84864d7995" providerId="ADAL" clId="{2B52E75F-5CB4-43A8-B8BB-BB69E167B550}" dt="2020-04-23T22:13:48.464" v="27" actId="20577"/>
          <ac:spMkLst>
            <pc:docMk/>
            <pc:sldMk cId="1369261351" sldId="293"/>
            <ac:spMk id="3" creationId="{2F8CF06A-B594-4BA2-8B1E-D649096D742F}"/>
          </ac:spMkLst>
        </pc:spChg>
      </pc:sldChg>
    </pc:docChg>
  </pc:docChgLst>
  <pc:docChgLst>
    <pc:chgData name="Panda Smith" userId="41bc0675-80ff-45ab-b397-5d84864d7995" providerId="ADAL" clId="{350B5A6D-5ECE-45C4-B54F-DB11795E91B4}"/>
    <pc:docChg chg="custSel modSld">
      <pc:chgData name="Panda Smith" userId="41bc0675-80ff-45ab-b397-5d84864d7995" providerId="ADAL" clId="{350B5A6D-5ECE-45C4-B54F-DB11795E91B4}" dt="2020-06-18T14:47:14.222" v="1" actId="20577"/>
      <pc:docMkLst>
        <pc:docMk/>
      </pc:docMkLst>
      <pc:sldChg chg="modSp mod">
        <pc:chgData name="Panda Smith" userId="41bc0675-80ff-45ab-b397-5d84864d7995" providerId="ADAL" clId="{350B5A6D-5ECE-45C4-B54F-DB11795E91B4}" dt="2020-06-18T14:46:59.049" v="0" actId="313"/>
        <pc:sldMkLst>
          <pc:docMk/>
          <pc:sldMk cId="1369261351" sldId="293"/>
        </pc:sldMkLst>
        <pc:spChg chg="mod">
          <ac:chgData name="Panda Smith" userId="41bc0675-80ff-45ab-b397-5d84864d7995" providerId="ADAL" clId="{350B5A6D-5ECE-45C4-B54F-DB11795E91B4}" dt="2020-06-18T14:46:59.049" v="0" actId="313"/>
          <ac:spMkLst>
            <pc:docMk/>
            <pc:sldMk cId="1369261351" sldId="293"/>
            <ac:spMk id="3" creationId="{2F8CF06A-B594-4BA2-8B1E-D649096D742F}"/>
          </ac:spMkLst>
        </pc:spChg>
      </pc:sldChg>
      <pc:sldChg chg="modSp mod">
        <pc:chgData name="Panda Smith" userId="41bc0675-80ff-45ab-b397-5d84864d7995" providerId="ADAL" clId="{350B5A6D-5ECE-45C4-B54F-DB11795E91B4}" dt="2020-06-18T14:47:14.222" v="1" actId="20577"/>
        <pc:sldMkLst>
          <pc:docMk/>
          <pc:sldMk cId="149918811" sldId="312"/>
        </pc:sldMkLst>
        <pc:spChg chg="mod">
          <ac:chgData name="Panda Smith" userId="41bc0675-80ff-45ab-b397-5d84864d7995" providerId="ADAL" clId="{350B5A6D-5ECE-45C4-B54F-DB11795E91B4}" dt="2020-06-18T14:47:14.222" v="1" actId="20577"/>
          <ac:spMkLst>
            <pc:docMk/>
            <pc:sldMk cId="149918811" sldId="312"/>
            <ac:spMk id="3" creationId="{2F8CF06A-B594-4BA2-8B1E-D649096D742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7FACAEE-B7C2-4240-A975-34E7CD1104D2}" type="datetimeFigureOut">
              <a:rPr lang="en-US" smtClean="0"/>
              <a:t>3/9/2021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1C7D278-ACB6-44C3-8F21-B22E30A5CF44}" type="slidenum">
              <a:rPr lang="en-US" smtClean="0"/>
              <a:t>‹#›</a:t>
            </a:fld>
            <a:endParaRPr lang="en-US" dirty="0"/>
          </a:p>
        </p:txBody>
      </p:sp>
    </p:spTree>
    <p:extLst>
      <p:ext uri="{BB962C8B-B14F-4D97-AF65-F5344CB8AC3E}">
        <p14:creationId xmlns:p14="http://schemas.microsoft.com/office/powerpoint/2010/main" val="4023597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06E0162-1970-4BD6-B5D1-E8F7252B0C9D}" type="datetimeFigureOut">
              <a:rPr lang="en-US" smtClean="0"/>
              <a:t>3/9/2021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F10763A-836F-4EF8-B4B3-DC89896A4F3E}" type="slidenum">
              <a:rPr lang="en-US" smtClean="0"/>
              <a:t>‹#›</a:t>
            </a:fld>
            <a:endParaRPr lang="en-US" dirty="0"/>
          </a:p>
        </p:txBody>
      </p:sp>
    </p:spTree>
    <p:extLst>
      <p:ext uri="{BB962C8B-B14F-4D97-AF65-F5344CB8AC3E}">
        <p14:creationId xmlns:p14="http://schemas.microsoft.com/office/powerpoint/2010/main" val="214073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p:txBody>
      </p:sp>
      <p:sp>
        <p:nvSpPr>
          <p:cNvPr id="4" name="Slide Number Placeholder 3"/>
          <p:cNvSpPr>
            <a:spLocks noGrp="1"/>
          </p:cNvSpPr>
          <p:nvPr>
            <p:ph type="sldNum" sz="quarter" idx="5"/>
          </p:nvPr>
        </p:nvSpPr>
        <p:spPr/>
        <p:txBody>
          <a:bodyPr/>
          <a:lstStyle/>
          <a:p>
            <a:fld id="{DB83DCAE-7E4C-4921-9CC2-EBB32AC7190F}" type="slidenum">
              <a:rPr lang="en-US" smtClean="0"/>
              <a:t>1</a:t>
            </a:fld>
            <a:endParaRPr lang="en-US"/>
          </a:p>
        </p:txBody>
      </p:sp>
    </p:spTree>
    <p:extLst>
      <p:ext uri="{BB962C8B-B14F-4D97-AF65-F5344CB8AC3E}">
        <p14:creationId xmlns:p14="http://schemas.microsoft.com/office/powerpoint/2010/main" val="3888587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gs>
            <a:gs pos="0">
              <a:schemeClr val="accent5"/>
            </a:gs>
            <a:gs pos="100000">
              <a:srgbClr val="516D73"/>
            </a:gs>
            <a:gs pos="5000">
              <a:schemeClr val="accent5"/>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3/9/2021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negrc.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rsullivan@negrc.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A9B5EE-9734-4485-A747-6E4390DB4C5B}"/>
              </a:ext>
            </a:extLst>
          </p:cNvPr>
          <p:cNvSpPr>
            <a:spLocks noGrp="1"/>
          </p:cNvSpPr>
          <p:nvPr>
            <p:ph type="subTitle" idx="4294967295"/>
          </p:nvPr>
        </p:nvSpPr>
        <p:spPr>
          <a:xfrm>
            <a:off x="2150022" y="4288752"/>
            <a:ext cx="8334047" cy="1228149"/>
          </a:xfrm>
        </p:spPr>
        <p:txBody>
          <a:bodyPr>
            <a:noAutofit/>
          </a:bodyPr>
          <a:lstStyle/>
          <a:p>
            <a:pPr marL="0" indent="0" algn="ctr">
              <a:buNone/>
            </a:pPr>
            <a:r>
              <a:rPr lang="en-US" sz="3200" dirty="0" smtClean="0">
                <a:solidFill>
                  <a:schemeClr val="bg1"/>
                </a:solidFill>
              </a:rPr>
              <a:t> </a:t>
            </a:r>
            <a:endParaRPr lang="en-US" sz="32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110" y="818943"/>
            <a:ext cx="3680931" cy="2844356"/>
          </a:xfrm>
          <a:prstGeom prst="rect">
            <a:avLst/>
          </a:prstGeom>
        </p:spPr>
      </p:pic>
      <p:sp>
        <p:nvSpPr>
          <p:cNvPr id="2" name="TextBox 1"/>
          <p:cNvSpPr txBox="1"/>
          <p:nvPr/>
        </p:nvSpPr>
        <p:spPr>
          <a:xfrm>
            <a:off x="1467878" y="4288752"/>
            <a:ext cx="8707394" cy="830997"/>
          </a:xfrm>
          <a:prstGeom prst="rect">
            <a:avLst/>
          </a:prstGeom>
          <a:noFill/>
        </p:spPr>
        <p:txBody>
          <a:bodyPr wrap="square" rtlCol="0">
            <a:spAutoFit/>
          </a:bodyPr>
          <a:lstStyle/>
          <a:p>
            <a:pPr algn="ctr"/>
            <a:r>
              <a:rPr lang="en-US" sz="2400" b="1" u="sng" dirty="0" smtClean="0"/>
              <a:t>WORKFORCE INNOVATION AND OPPORTUNITY ACT (WIOA)</a:t>
            </a:r>
            <a:endParaRPr lang="en-US" sz="2400" b="1" u="sng" dirty="0"/>
          </a:p>
        </p:txBody>
      </p:sp>
    </p:spTree>
    <p:extLst>
      <p:ext uri="{BB962C8B-B14F-4D97-AF65-F5344CB8AC3E}">
        <p14:creationId xmlns:p14="http://schemas.microsoft.com/office/powerpoint/2010/main" val="557202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6292" y="1482811"/>
            <a:ext cx="9135762" cy="3970318"/>
          </a:xfrm>
          <a:prstGeom prst="rect">
            <a:avLst/>
          </a:prstGeom>
          <a:noFill/>
        </p:spPr>
        <p:txBody>
          <a:bodyPr wrap="square" rtlCol="0">
            <a:spAutoFit/>
          </a:bodyPr>
          <a:lstStyle/>
          <a:p>
            <a:pPr algn="ctr"/>
            <a:r>
              <a:rPr lang="en-US" sz="2400" b="1" dirty="0" smtClean="0"/>
              <a:t>WIOA IS A FEDERALLY FUNDED PROGRAM THAT PROVIDES TUITION ASSISTANCE FOR ELIGIBLE APPLICANTS</a:t>
            </a:r>
          </a:p>
          <a:p>
            <a:pPr algn="ctr"/>
            <a:endParaRPr lang="en-US" sz="2400" b="1" dirty="0" smtClean="0"/>
          </a:p>
          <a:p>
            <a:pPr algn="ctr"/>
            <a:endParaRPr lang="en-US" b="1" dirty="0"/>
          </a:p>
          <a:p>
            <a:r>
              <a:rPr lang="en-US" sz="2000" b="1" dirty="0" smtClean="0"/>
              <a:t>•  </a:t>
            </a:r>
            <a:r>
              <a:rPr lang="en-US" sz="2000" dirty="0" smtClean="0"/>
              <a:t>up to $7500 for two year programs (technical colleges)</a:t>
            </a:r>
          </a:p>
          <a:p>
            <a:endParaRPr lang="en-US" sz="2000" b="1" dirty="0"/>
          </a:p>
          <a:p>
            <a:r>
              <a:rPr lang="en-US" sz="2000" b="1" dirty="0" smtClean="0"/>
              <a:t>•  </a:t>
            </a:r>
            <a:r>
              <a:rPr lang="en-US" sz="2000" dirty="0" smtClean="0"/>
              <a:t>up to $4500 for programs one year or less</a:t>
            </a:r>
          </a:p>
          <a:p>
            <a:endParaRPr lang="en-US" sz="2000" b="1" dirty="0"/>
          </a:p>
          <a:p>
            <a:r>
              <a:rPr lang="en-US" sz="2000" b="1" dirty="0" smtClean="0"/>
              <a:t>•  </a:t>
            </a:r>
            <a:r>
              <a:rPr lang="en-US" sz="2000" dirty="0" smtClean="0"/>
              <a:t>if attending a 4 year college, you must be at least a Junior to apply for WIOA assis</a:t>
            </a:r>
            <a:r>
              <a:rPr lang="en-US" dirty="0" smtClean="0"/>
              <a:t>tance</a:t>
            </a:r>
          </a:p>
          <a:p>
            <a:endParaRPr lang="en-US" b="1" dirty="0"/>
          </a:p>
          <a:p>
            <a:r>
              <a:rPr lang="en-US" b="1" dirty="0" smtClean="0"/>
              <a:t>•  </a:t>
            </a:r>
            <a:r>
              <a:rPr lang="en-US" sz="2000" dirty="0" smtClean="0"/>
              <a:t>you must wait until you graduate High School to apply for WIOA assistance</a:t>
            </a:r>
            <a:endParaRPr lang="en-US" sz="2000" b="1" dirty="0"/>
          </a:p>
        </p:txBody>
      </p:sp>
    </p:spTree>
    <p:extLst>
      <p:ext uri="{BB962C8B-B14F-4D97-AF65-F5344CB8AC3E}">
        <p14:creationId xmlns:p14="http://schemas.microsoft.com/office/powerpoint/2010/main" val="3347931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1266" y="1268627"/>
            <a:ext cx="7875372" cy="4770537"/>
          </a:xfrm>
          <a:prstGeom prst="rect">
            <a:avLst/>
          </a:prstGeom>
          <a:noFill/>
        </p:spPr>
        <p:txBody>
          <a:bodyPr wrap="square" rtlCol="0">
            <a:spAutoFit/>
          </a:bodyPr>
          <a:lstStyle/>
          <a:p>
            <a:pPr algn="ctr"/>
            <a:r>
              <a:rPr lang="en-US" sz="7200" dirty="0" smtClean="0">
                <a:hlinkClick r:id="rId2"/>
              </a:rPr>
              <a:t>www.negrc.org</a:t>
            </a:r>
            <a:endParaRPr lang="en-US" sz="7200" dirty="0" smtClean="0"/>
          </a:p>
          <a:p>
            <a:pPr algn="ctr"/>
            <a:endParaRPr lang="en-US" sz="2000" dirty="0" smtClean="0"/>
          </a:p>
          <a:p>
            <a:pPr algn="ctr"/>
            <a:endParaRPr lang="en-US" sz="2000" dirty="0" smtClean="0"/>
          </a:p>
          <a:p>
            <a:r>
              <a:rPr lang="en-US" sz="2000" dirty="0" smtClean="0"/>
              <a:t>•  Go to the Workforc</a:t>
            </a:r>
            <a:r>
              <a:rPr lang="en-US" sz="2000" dirty="0"/>
              <a:t>e</a:t>
            </a:r>
            <a:r>
              <a:rPr lang="en-US" sz="2000" dirty="0" smtClean="0"/>
              <a:t> Development tab (at the top)</a:t>
            </a:r>
          </a:p>
          <a:p>
            <a:endParaRPr lang="en-US" sz="2000" dirty="0"/>
          </a:p>
          <a:p>
            <a:r>
              <a:rPr lang="en-US" sz="2000" dirty="0" smtClean="0"/>
              <a:t>•  The Eligible Provider Link is in the middle of the page</a:t>
            </a:r>
          </a:p>
          <a:p>
            <a:endParaRPr lang="en-US" sz="2000" dirty="0"/>
          </a:p>
          <a:p>
            <a:r>
              <a:rPr lang="en-US" sz="2000" dirty="0" smtClean="0"/>
              <a:t>•  The list shows which schools/programs are WIOA approved in our region. </a:t>
            </a:r>
          </a:p>
          <a:p>
            <a:endParaRPr lang="en-US" dirty="0"/>
          </a:p>
          <a:p>
            <a:endParaRPr lang="en-US" sz="2000" dirty="0"/>
          </a:p>
          <a:p>
            <a:endParaRPr lang="en-US" sz="5400" dirty="0"/>
          </a:p>
        </p:txBody>
      </p:sp>
    </p:spTree>
    <p:extLst>
      <p:ext uri="{BB962C8B-B14F-4D97-AF65-F5344CB8AC3E}">
        <p14:creationId xmlns:p14="http://schemas.microsoft.com/office/powerpoint/2010/main" val="386014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6996" y="1285103"/>
            <a:ext cx="8081318" cy="4031873"/>
          </a:xfrm>
          <a:prstGeom prst="rect">
            <a:avLst/>
          </a:prstGeom>
          <a:noFill/>
        </p:spPr>
        <p:txBody>
          <a:bodyPr wrap="square" rtlCol="0">
            <a:spAutoFit/>
          </a:bodyPr>
          <a:lstStyle/>
          <a:p>
            <a:pPr algn="ctr"/>
            <a:r>
              <a:rPr lang="en-US" sz="2800" b="1" u="sng" dirty="0" smtClean="0"/>
              <a:t>TECHNICAL COLLEGES</a:t>
            </a:r>
          </a:p>
          <a:p>
            <a:pPr algn="ctr"/>
            <a:endParaRPr lang="en-US" sz="2800" b="1" u="sng" dirty="0"/>
          </a:p>
          <a:p>
            <a:r>
              <a:rPr lang="en-US" sz="2000" dirty="0" smtClean="0"/>
              <a:t>•  Apply to Technical college-  Diploma or Associate Degree program</a:t>
            </a:r>
          </a:p>
          <a:p>
            <a:endParaRPr lang="en-US" sz="2000" dirty="0"/>
          </a:p>
          <a:p>
            <a:r>
              <a:rPr lang="en-US" sz="2000" dirty="0" smtClean="0"/>
              <a:t>•  Some programs require core classes to be completed before you are accepted   into the program (Medical fields mainly)</a:t>
            </a:r>
          </a:p>
          <a:p>
            <a:endParaRPr lang="en-US" sz="2000" dirty="0"/>
          </a:p>
          <a:p>
            <a:r>
              <a:rPr lang="en-US" sz="2000" dirty="0" smtClean="0"/>
              <a:t>•  The FAFSA must be completed to see if you are eligible for the HOPE Grant or PELL grant.  </a:t>
            </a:r>
          </a:p>
          <a:p>
            <a:endParaRPr lang="en-US" sz="2000" dirty="0"/>
          </a:p>
          <a:p>
            <a:r>
              <a:rPr lang="en-US" sz="2000" dirty="0" smtClean="0"/>
              <a:t>•  WIOA will assist with tuition, books, fees and supplies for up to $7500 over a two year period.  </a:t>
            </a:r>
            <a:endParaRPr lang="en-US" sz="2000" dirty="0"/>
          </a:p>
        </p:txBody>
      </p:sp>
    </p:spTree>
    <p:extLst>
      <p:ext uri="{BB962C8B-B14F-4D97-AF65-F5344CB8AC3E}">
        <p14:creationId xmlns:p14="http://schemas.microsoft.com/office/powerpoint/2010/main" val="4144273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7254" y="1754659"/>
            <a:ext cx="6911546" cy="2862322"/>
          </a:xfrm>
          <a:prstGeom prst="rect">
            <a:avLst/>
          </a:prstGeom>
          <a:noFill/>
        </p:spPr>
        <p:txBody>
          <a:bodyPr wrap="square" rtlCol="0">
            <a:spAutoFit/>
          </a:bodyPr>
          <a:lstStyle/>
          <a:p>
            <a:r>
              <a:rPr lang="en-US" sz="2000" b="1" dirty="0" smtClean="0"/>
              <a:t>•  Welding:   </a:t>
            </a:r>
            <a:r>
              <a:rPr lang="en-US" sz="2000" dirty="0" smtClean="0"/>
              <a:t>tools, steel-toed boots</a:t>
            </a:r>
          </a:p>
          <a:p>
            <a:endParaRPr lang="en-US" sz="2000" b="1" dirty="0"/>
          </a:p>
          <a:p>
            <a:r>
              <a:rPr lang="en-US" sz="2000" b="1" dirty="0" smtClean="0"/>
              <a:t>•  Automobile Repair/ Collision:  </a:t>
            </a:r>
            <a:r>
              <a:rPr lang="en-US" sz="2000" dirty="0" smtClean="0"/>
              <a:t>tools</a:t>
            </a:r>
          </a:p>
          <a:p>
            <a:endParaRPr lang="en-US" sz="2000" b="1" dirty="0"/>
          </a:p>
          <a:p>
            <a:r>
              <a:rPr lang="en-US" sz="2000" b="1" dirty="0" smtClean="0"/>
              <a:t>•  Medical Assistant:  </a:t>
            </a:r>
            <a:r>
              <a:rPr lang="en-US" sz="2000" dirty="0" smtClean="0"/>
              <a:t>uniforms, testing fees, vaccinations</a:t>
            </a:r>
          </a:p>
          <a:p>
            <a:endParaRPr lang="en-US" sz="2000" b="1" dirty="0"/>
          </a:p>
          <a:p>
            <a:r>
              <a:rPr lang="en-US" sz="2000" b="1" dirty="0" smtClean="0"/>
              <a:t>•  Veterinary Technician:</a:t>
            </a:r>
            <a:r>
              <a:rPr lang="en-US" sz="2000" dirty="0" smtClean="0"/>
              <a:t>  uniforms, vaccinations, testing fees</a:t>
            </a:r>
          </a:p>
          <a:p>
            <a:endParaRPr lang="en-US" sz="2000" b="1" dirty="0"/>
          </a:p>
          <a:p>
            <a:r>
              <a:rPr lang="en-US" sz="2000" b="1" dirty="0" smtClean="0"/>
              <a:t>•  Diesel Mechanics:</a:t>
            </a:r>
            <a:r>
              <a:rPr lang="en-US" sz="2000" dirty="0" smtClean="0"/>
              <a:t>  tools</a:t>
            </a:r>
            <a:endParaRPr lang="en-US" sz="2000" b="1" dirty="0"/>
          </a:p>
        </p:txBody>
      </p:sp>
    </p:spTree>
    <p:extLst>
      <p:ext uri="{BB962C8B-B14F-4D97-AF65-F5344CB8AC3E}">
        <p14:creationId xmlns:p14="http://schemas.microsoft.com/office/powerpoint/2010/main" val="4205389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9589" y="1342768"/>
            <a:ext cx="6268995" cy="3785652"/>
          </a:xfrm>
          <a:prstGeom prst="rect">
            <a:avLst/>
          </a:prstGeom>
          <a:noFill/>
        </p:spPr>
        <p:txBody>
          <a:bodyPr wrap="square" rtlCol="0">
            <a:spAutoFit/>
          </a:bodyPr>
          <a:lstStyle/>
          <a:p>
            <a:pPr algn="ctr"/>
            <a:r>
              <a:rPr lang="en-US" sz="2000" b="1" u="sng" dirty="0" smtClean="0"/>
              <a:t>SHORT TERM TRAINING PROGRAMS</a:t>
            </a:r>
          </a:p>
          <a:p>
            <a:pPr algn="ctr"/>
            <a:endParaRPr lang="en-US" sz="2000" b="1" u="sng" dirty="0"/>
          </a:p>
          <a:p>
            <a:r>
              <a:rPr lang="en-US" sz="2000" b="1" dirty="0" smtClean="0"/>
              <a:t>•  Medical Assistant- </a:t>
            </a:r>
            <a:r>
              <a:rPr lang="en-US" sz="2000" dirty="0" smtClean="0"/>
              <a:t>12-16 weeks</a:t>
            </a:r>
          </a:p>
          <a:p>
            <a:endParaRPr lang="en-US" sz="2000" b="1" dirty="0"/>
          </a:p>
          <a:p>
            <a:r>
              <a:rPr lang="en-US" sz="2000" b="1" dirty="0" smtClean="0"/>
              <a:t>•  Welding- </a:t>
            </a:r>
            <a:r>
              <a:rPr lang="en-US" sz="2000" dirty="0" smtClean="0"/>
              <a:t>6-8 weeks</a:t>
            </a:r>
          </a:p>
          <a:p>
            <a:endParaRPr lang="en-US" sz="2000" b="1" dirty="0"/>
          </a:p>
          <a:p>
            <a:r>
              <a:rPr lang="en-US" sz="2000" b="1" dirty="0" smtClean="0"/>
              <a:t>•  CNA (Nurse Aide)- </a:t>
            </a:r>
            <a:r>
              <a:rPr lang="en-US" sz="2000" dirty="0" smtClean="0"/>
              <a:t>4-6 weeks</a:t>
            </a:r>
          </a:p>
          <a:p>
            <a:endParaRPr lang="en-US" sz="2000" b="1" dirty="0"/>
          </a:p>
          <a:p>
            <a:r>
              <a:rPr lang="en-US" sz="2000" b="1" dirty="0" smtClean="0"/>
              <a:t>•  </a:t>
            </a:r>
            <a:r>
              <a:rPr lang="en-US" sz="2000" b="1" dirty="0" err="1" smtClean="0"/>
              <a:t>ManufactuReady</a:t>
            </a:r>
            <a:r>
              <a:rPr lang="en-US" sz="2000" b="1" dirty="0" smtClean="0"/>
              <a:t> through Athens Technical College</a:t>
            </a:r>
          </a:p>
          <a:p>
            <a:r>
              <a:rPr lang="en-US" sz="2000" b="1" dirty="0"/>
              <a:t>	</a:t>
            </a:r>
            <a:r>
              <a:rPr lang="en-US" sz="2000" dirty="0" smtClean="0"/>
              <a:t>6-8 weeks</a:t>
            </a:r>
          </a:p>
          <a:p>
            <a:endParaRPr lang="en-US" sz="2000" b="1" dirty="0"/>
          </a:p>
          <a:p>
            <a:r>
              <a:rPr lang="en-US" sz="2000" b="1" dirty="0" smtClean="0"/>
              <a:t>•  Phlebotomy- </a:t>
            </a:r>
            <a:r>
              <a:rPr lang="en-US" sz="2000" dirty="0" smtClean="0"/>
              <a:t>4-6 weeks</a:t>
            </a:r>
            <a:endParaRPr lang="en-US" sz="2000" b="1" dirty="0"/>
          </a:p>
        </p:txBody>
      </p:sp>
    </p:spTree>
    <p:extLst>
      <p:ext uri="{BB962C8B-B14F-4D97-AF65-F5344CB8AC3E}">
        <p14:creationId xmlns:p14="http://schemas.microsoft.com/office/powerpoint/2010/main" val="246986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2281" y="1178011"/>
            <a:ext cx="8616778" cy="4708981"/>
          </a:xfrm>
          <a:prstGeom prst="rect">
            <a:avLst/>
          </a:prstGeom>
          <a:noFill/>
        </p:spPr>
        <p:txBody>
          <a:bodyPr wrap="square" rtlCol="0">
            <a:spAutoFit/>
          </a:bodyPr>
          <a:lstStyle/>
          <a:p>
            <a:pPr algn="ctr"/>
            <a:r>
              <a:rPr lang="en-US" sz="2400" b="1" dirty="0" smtClean="0"/>
              <a:t>TO APPLY FOR WIOA TUITION ASSISTANCE:</a:t>
            </a:r>
          </a:p>
          <a:p>
            <a:pPr algn="ctr"/>
            <a:endParaRPr lang="en-US" sz="2400" b="1" dirty="0"/>
          </a:p>
          <a:p>
            <a:r>
              <a:rPr lang="en-US" dirty="0" smtClean="0"/>
              <a:t>Contact Rima Sullivan at the WIOA office to check on eligibility.  The program is intended for low income youth.  However, you may qualify if you:</a:t>
            </a:r>
          </a:p>
          <a:p>
            <a:r>
              <a:rPr lang="en-US" dirty="0"/>
              <a:t>	</a:t>
            </a:r>
            <a:r>
              <a:rPr lang="en-US" dirty="0" smtClean="0"/>
              <a:t>•  are pregnant or parenting</a:t>
            </a:r>
          </a:p>
          <a:p>
            <a:r>
              <a:rPr lang="en-US" dirty="0"/>
              <a:t>	</a:t>
            </a:r>
            <a:r>
              <a:rPr lang="en-US" dirty="0" smtClean="0"/>
              <a:t>•  have a documented disability (or have an IEP from High School dated within one year)</a:t>
            </a:r>
          </a:p>
          <a:p>
            <a:r>
              <a:rPr lang="en-US" dirty="0"/>
              <a:t>	</a:t>
            </a:r>
            <a:r>
              <a:rPr lang="en-US" dirty="0" smtClean="0"/>
              <a:t>•  are in the Foster Care system or have aged out</a:t>
            </a:r>
          </a:p>
          <a:p>
            <a:r>
              <a:rPr lang="en-US" dirty="0"/>
              <a:t>	</a:t>
            </a:r>
            <a:r>
              <a:rPr lang="en-US" dirty="0" smtClean="0"/>
              <a:t>•  have been in the Juvenile or Adult Justice System</a:t>
            </a:r>
          </a:p>
          <a:p>
            <a:r>
              <a:rPr lang="en-US" dirty="0"/>
              <a:t>	</a:t>
            </a:r>
            <a:r>
              <a:rPr lang="en-US" dirty="0" smtClean="0"/>
              <a:t>•  are homeless</a:t>
            </a:r>
          </a:p>
          <a:p>
            <a:r>
              <a:rPr lang="en-US" dirty="0"/>
              <a:t>	</a:t>
            </a:r>
            <a:r>
              <a:rPr lang="en-US" dirty="0" smtClean="0"/>
              <a:t>•  your family receives TANF or Food stamps</a:t>
            </a:r>
          </a:p>
          <a:p>
            <a:endParaRPr lang="en-US" dirty="0"/>
          </a:p>
          <a:p>
            <a:r>
              <a:rPr lang="en-US" dirty="0" smtClean="0"/>
              <a:t>If you are qualifying on income, then we will need copies of the last two paystubs for any working member of the family to determine income eligibility.  You cannot apply for WIOA until you have graduated High School, but you can call Rima Sullivan to see if you appear to be eligible. </a:t>
            </a:r>
          </a:p>
          <a:p>
            <a:r>
              <a:rPr lang="en-US" b="1" dirty="0"/>
              <a:t>	</a:t>
            </a:r>
          </a:p>
        </p:txBody>
      </p:sp>
    </p:spTree>
    <p:extLst>
      <p:ext uri="{BB962C8B-B14F-4D97-AF65-F5344CB8AC3E}">
        <p14:creationId xmlns:p14="http://schemas.microsoft.com/office/powerpoint/2010/main" val="330982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1308" y="2183027"/>
            <a:ext cx="6837405" cy="2400657"/>
          </a:xfrm>
          <a:prstGeom prst="rect">
            <a:avLst/>
          </a:prstGeom>
          <a:noFill/>
        </p:spPr>
        <p:txBody>
          <a:bodyPr wrap="square" rtlCol="0">
            <a:spAutoFit/>
          </a:bodyPr>
          <a:lstStyle/>
          <a:p>
            <a:pPr algn="ctr"/>
            <a:r>
              <a:rPr lang="en-US" sz="2400" b="1" dirty="0" smtClean="0"/>
              <a:t>RIMA SULLIVAN</a:t>
            </a:r>
          </a:p>
          <a:p>
            <a:pPr algn="ctr"/>
            <a:endParaRPr lang="en-US" dirty="0"/>
          </a:p>
          <a:p>
            <a:pPr algn="ctr"/>
            <a:r>
              <a:rPr lang="en-US" dirty="0" smtClean="0">
                <a:hlinkClick r:id="rId2"/>
              </a:rPr>
              <a:t>rsullivan@negrc.org</a:t>
            </a:r>
            <a:endParaRPr lang="en-US" dirty="0" smtClean="0"/>
          </a:p>
          <a:p>
            <a:pPr algn="ctr"/>
            <a:endParaRPr lang="en-US" dirty="0"/>
          </a:p>
          <a:p>
            <a:pPr algn="ctr"/>
            <a:r>
              <a:rPr lang="en-US" dirty="0" smtClean="0"/>
              <a:t>(706) 369-5703 (</a:t>
            </a:r>
            <a:r>
              <a:rPr lang="en-US" dirty="0" err="1" smtClean="0"/>
              <a:t>ext</a:t>
            </a:r>
            <a:r>
              <a:rPr lang="en-US" dirty="0" smtClean="0"/>
              <a:t> 340)</a:t>
            </a:r>
          </a:p>
          <a:p>
            <a:pPr algn="ctr"/>
            <a:endParaRPr lang="en-US" dirty="0"/>
          </a:p>
          <a:p>
            <a:pPr algn="ctr"/>
            <a:endParaRPr lang="en-US" dirty="0" smtClean="0"/>
          </a:p>
          <a:p>
            <a:r>
              <a:rPr lang="en-US" b="1" dirty="0" smtClean="0"/>
              <a:t>Please note that it takes about 3-4 weeks to process an application!  </a:t>
            </a:r>
            <a:endParaRPr lang="en-US" b="1" dirty="0"/>
          </a:p>
        </p:txBody>
      </p:sp>
    </p:spTree>
    <p:extLst>
      <p:ext uri="{BB962C8B-B14F-4D97-AF65-F5344CB8AC3E}">
        <p14:creationId xmlns:p14="http://schemas.microsoft.com/office/powerpoint/2010/main" val="190310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4025" y="642126"/>
            <a:ext cx="1857906" cy="185790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691" y="2956680"/>
            <a:ext cx="3610707" cy="2790093"/>
          </a:xfrm>
          <a:prstGeom prst="rect">
            <a:avLst/>
          </a:prstGeom>
        </p:spPr>
      </p:pic>
      <p:sp>
        <p:nvSpPr>
          <p:cNvPr id="2" name="TextBox 1"/>
          <p:cNvSpPr txBox="1"/>
          <p:nvPr/>
        </p:nvSpPr>
        <p:spPr>
          <a:xfrm>
            <a:off x="3665838" y="1556950"/>
            <a:ext cx="5585254" cy="461665"/>
          </a:xfrm>
          <a:prstGeom prst="rect">
            <a:avLst/>
          </a:prstGeom>
          <a:noFill/>
        </p:spPr>
        <p:txBody>
          <a:bodyPr wrap="square" rtlCol="0">
            <a:spAutoFit/>
          </a:bodyPr>
          <a:lstStyle/>
          <a:p>
            <a:pPr algn="ctr"/>
            <a:r>
              <a:rPr lang="en-US" sz="2400" b="1" u="sng" dirty="0" smtClean="0"/>
              <a:t>Let me know if you have any questions!  </a:t>
            </a:r>
            <a:endParaRPr lang="en-US" sz="2400" b="1" u="sng" dirty="0"/>
          </a:p>
        </p:txBody>
      </p:sp>
    </p:spTree>
    <p:extLst>
      <p:ext uri="{BB962C8B-B14F-4D97-AF65-F5344CB8AC3E}">
        <p14:creationId xmlns:p14="http://schemas.microsoft.com/office/powerpoint/2010/main" val="19321439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5ebf4762-e958-4b7e-b63b-e504dac26ca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FDAA8C976D6240BC1C641D8249FC67" ma:contentTypeVersion="16" ma:contentTypeDescription="Create a new document." ma:contentTypeScope="" ma:versionID="437f6355e801725e948446db275e6411">
  <xsd:schema xmlns:xsd="http://www.w3.org/2001/XMLSchema" xmlns:xs="http://www.w3.org/2001/XMLSchema" xmlns:p="http://schemas.microsoft.com/office/2006/metadata/properties" xmlns:ns2="c8babe1b-0a23-4d43-aaf0-d20d51edd99c" xmlns:ns3="5ebf4762-e958-4b7e-b63b-e504dac26ca4" targetNamespace="http://schemas.microsoft.com/office/2006/metadata/properties" ma:root="true" ma:fieldsID="b8a31e5cf0f04ffd745eb5493fb58305" ns2:_="" ns3:_="">
    <xsd:import namespace="c8babe1b-0a23-4d43-aaf0-d20d51edd99c"/>
    <xsd:import namespace="5ebf4762-e958-4b7e-b63b-e504dac26ca4"/>
    <xsd:element name="properties">
      <xsd:complexType>
        <xsd:sequence>
          <xsd:element name="documentManagement">
            <xsd:complexType>
              <xsd:all>
                <xsd:element ref="ns2:SharedWithUsers" minOccurs="0"/>
                <xsd:element ref="ns2:SharingHintHash" minOccurs="0"/>
                <xsd:element ref="ns2:SharedWithDetails" minOccurs="0"/>
                <xsd:element ref="ns3:date"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abe1b-0a23-4d43-aaf0-d20d51edd9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ebf4762-e958-4b7e-b63b-e504dac26ca4" elementFormDefault="qualified">
    <xsd:import namespace="http://schemas.microsoft.com/office/2006/documentManagement/types"/>
    <xsd:import namespace="http://schemas.microsoft.com/office/infopath/2007/PartnerControls"/>
    <xsd:element name="date" ma:index="11" nillable="true" ma:displayName="date" ma:format="DateOnly" ma:internalName="date">
      <xsd:simpleType>
        <xsd:restriction base="dms:DateTime"/>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0A87CF-C56D-4227-BDC3-DCDF5A13AD16}">
  <ds:schemaRefs>
    <ds:schemaRef ds:uri="http://schemas.microsoft.com/office/2006/documentManagement/types"/>
    <ds:schemaRef ds:uri="http://purl.org/dc/terms/"/>
    <ds:schemaRef ds:uri="5ebf4762-e958-4b7e-b63b-e504dac26ca4"/>
    <ds:schemaRef ds:uri="http://www.w3.org/XML/1998/namespace"/>
    <ds:schemaRef ds:uri="http://purl.org/dc/dcmitype/"/>
    <ds:schemaRef ds:uri="c8babe1b-0a23-4d43-aaf0-d20d51edd99c"/>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2DD66D41-A180-4142-A65C-22249EC15CE2}">
  <ds:schemaRefs>
    <ds:schemaRef ds:uri="http://schemas.microsoft.com/sharepoint/v3/contenttype/forms"/>
  </ds:schemaRefs>
</ds:datastoreItem>
</file>

<file path=customXml/itemProps3.xml><?xml version="1.0" encoding="utf-8"?>
<ds:datastoreItem xmlns:ds="http://schemas.openxmlformats.org/officeDocument/2006/customXml" ds:itemID="{137003F9-AFA3-4355-9206-A2533F3065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babe1b-0a23-4d43-aaf0-d20d51edd99c"/>
    <ds:schemaRef ds:uri="5ebf4762-e958-4b7e-b63b-e504dac26c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985</TotalTime>
  <Words>331</Words>
  <Application>Microsoft Office PowerPoint</Application>
  <PresentationFormat>Widescreen</PresentationFormat>
  <Paragraphs>74</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WORKS INSTITUTE</dc:title>
  <dc:creator>kim</dc:creator>
  <cp:lastModifiedBy>Wages, Kim</cp:lastModifiedBy>
  <cp:revision>74</cp:revision>
  <cp:lastPrinted>2020-11-06T16:00:30Z</cp:lastPrinted>
  <dcterms:created xsi:type="dcterms:W3CDTF">2020-04-13T07:47:51Z</dcterms:created>
  <dcterms:modified xsi:type="dcterms:W3CDTF">2021-03-09T19:44:16Z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0x010100B9FDAA8C976D6240BC1C641D8249FC67</vt:lpwstr>
  </property>
</Properties>
</file>